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80" r:id="rId3"/>
    <p:sldId id="277" r:id="rId4"/>
    <p:sldId id="278" r:id="rId5"/>
    <p:sldId id="279" r:id="rId6"/>
    <p:sldId id="281" r:id="rId7"/>
    <p:sldId id="257" r:id="rId8"/>
    <p:sldId id="283" r:id="rId9"/>
    <p:sldId id="258" r:id="rId10"/>
    <p:sldId id="259" r:id="rId11"/>
    <p:sldId id="260" r:id="rId12"/>
    <p:sldId id="282" r:id="rId13"/>
    <p:sldId id="261" r:id="rId14"/>
    <p:sldId id="262" r:id="rId15"/>
    <p:sldId id="263" r:id="rId16"/>
    <p:sldId id="265" r:id="rId17"/>
    <p:sldId id="266" r:id="rId18"/>
    <p:sldId id="267" r:id="rId19"/>
    <p:sldId id="268" r:id="rId20"/>
    <p:sldId id="269" r:id="rId21"/>
    <p:sldId id="272" r:id="rId22"/>
    <p:sldId id="270" r:id="rId23"/>
    <p:sldId id="271" r:id="rId24"/>
    <p:sldId id="284"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7" autoAdjust="0"/>
    <p:restoredTop sz="94660"/>
  </p:normalViewPr>
  <p:slideViewPr>
    <p:cSldViewPr>
      <p:cViewPr varScale="1">
        <p:scale>
          <a:sx n="106" d="100"/>
          <a:sy n="106" d="100"/>
        </p:scale>
        <p:origin x="-10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8F78283E-DDA0-4E22-BAA7-9C6DA0A1A683}" type="datetimeFigureOut">
              <a:rPr lang="en-US" smtClean="0"/>
              <a:pPr/>
              <a:t>9/2/2015</a:t>
            </a:fld>
            <a:endParaRPr lang="en-US"/>
          </a:p>
        </p:txBody>
      </p:sp>
      <p:sp>
        <p:nvSpPr>
          <p:cNvPr id="16" name="Slide Number Placeholder 15"/>
          <p:cNvSpPr>
            <a:spLocks noGrp="1"/>
          </p:cNvSpPr>
          <p:nvPr>
            <p:ph type="sldNum" sz="quarter" idx="11"/>
          </p:nvPr>
        </p:nvSpPr>
        <p:spPr/>
        <p:txBody>
          <a:bodyPr/>
          <a:lstStyle/>
          <a:p>
            <a:fld id="{E10C42A2-0BBD-4DED-B838-DCBDB22ED8F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78283E-DDA0-4E22-BAA7-9C6DA0A1A683}"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C42A2-0BBD-4DED-B838-DCBDB22ED8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78283E-DDA0-4E22-BAA7-9C6DA0A1A683}"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C42A2-0BBD-4DED-B838-DCBDB22ED8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F78283E-DDA0-4E22-BAA7-9C6DA0A1A683}" type="datetimeFigureOut">
              <a:rPr lang="en-US" smtClean="0"/>
              <a:pPr/>
              <a:t>9/2/2015</a:t>
            </a:fld>
            <a:endParaRPr lang="en-US"/>
          </a:p>
        </p:txBody>
      </p:sp>
      <p:sp>
        <p:nvSpPr>
          <p:cNvPr id="15" name="Slide Number Placeholder 14"/>
          <p:cNvSpPr>
            <a:spLocks noGrp="1"/>
          </p:cNvSpPr>
          <p:nvPr>
            <p:ph type="sldNum" sz="quarter" idx="15"/>
          </p:nvPr>
        </p:nvSpPr>
        <p:spPr/>
        <p:txBody>
          <a:bodyPr/>
          <a:lstStyle>
            <a:lvl1pPr algn="ctr">
              <a:defRPr/>
            </a:lvl1pPr>
          </a:lstStyle>
          <a:p>
            <a:fld id="{E10C42A2-0BBD-4DED-B838-DCBDB22ED8FC}"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8283E-DDA0-4E22-BAA7-9C6DA0A1A683}"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C42A2-0BBD-4DED-B838-DCBDB22ED8FC}"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F78283E-DDA0-4E22-BAA7-9C6DA0A1A683}"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C42A2-0BBD-4DED-B838-DCBDB22ED8F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10C42A2-0BBD-4DED-B838-DCBDB22ED8FC}"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8F78283E-DDA0-4E22-BAA7-9C6DA0A1A683}" type="datetimeFigureOut">
              <a:rPr lang="en-US" smtClean="0"/>
              <a:pPr/>
              <a:t>9/2/2015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78283E-DDA0-4E22-BAA7-9C6DA0A1A683}" type="datetimeFigureOut">
              <a:rPr lang="en-US" smtClean="0"/>
              <a:pPr/>
              <a:t>9/2/2015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C42A2-0BBD-4DED-B838-DCBDB22ED8F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8283E-DDA0-4E22-BAA7-9C6DA0A1A683}" type="datetimeFigureOut">
              <a:rPr lang="en-US" smtClean="0"/>
              <a:pPr/>
              <a:t>9/2/2015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0C42A2-0BBD-4DED-B838-DCBDB22ED8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F78283E-DDA0-4E22-BAA7-9C6DA0A1A683}" type="datetimeFigureOut">
              <a:rPr lang="en-US" smtClean="0"/>
              <a:pPr/>
              <a:t>9/2/2015</a:t>
            </a:fld>
            <a:endParaRPr lang="en-US"/>
          </a:p>
        </p:txBody>
      </p:sp>
      <p:sp>
        <p:nvSpPr>
          <p:cNvPr id="9" name="Slide Number Placeholder 8"/>
          <p:cNvSpPr>
            <a:spLocks noGrp="1"/>
          </p:cNvSpPr>
          <p:nvPr>
            <p:ph type="sldNum" sz="quarter" idx="15"/>
          </p:nvPr>
        </p:nvSpPr>
        <p:spPr/>
        <p:txBody>
          <a:bodyPr/>
          <a:lstStyle/>
          <a:p>
            <a:fld id="{E10C42A2-0BBD-4DED-B838-DCBDB22ED8FC}"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F78283E-DDA0-4E22-BAA7-9C6DA0A1A683}" type="datetimeFigureOut">
              <a:rPr lang="en-US" smtClean="0"/>
              <a:pPr/>
              <a:t>9/2/2015</a:t>
            </a:fld>
            <a:endParaRPr lang="en-US"/>
          </a:p>
        </p:txBody>
      </p:sp>
      <p:sp>
        <p:nvSpPr>
          <p:cNvPr id="9" name="Slide Number Placeholder 8"/>
          <p:cNvSpPr>
            <a:spLocks noGrp="1"/>
          </p:cNvSpPr>
          <p:nvPr>
            <p:ph type="sldNum" sz="quarter" idx="11"/>
          </p:nvPr>
        </p:nvSpPr>
        <p:spPr/>
        <p:txBody>
          <a:bodyPr/>
          <a:lstStyle/>
          <a:p>
            <a:fld id="{E10C42A2-0BBD-4DED-B838-DCBDB22ED8FC}"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F78283E-DDA0-4E22-BAA7-9C6DA0A1A683}" type="datetimeFigureOut">
              <a:rPr lang="en-US" smtClean="0"/>
              <a:pPr/>
              <a:t>9/2/2015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10C42A2-0BBD-4DED-B838-DCBDB22ED8FC}"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400" dirty="0" smtClean="0"/>
              <a:t>ACEC-KY/FHWA/KYTC Partnering Conference 2015</a:t>
            </a:r>
            <a:endParaRPr lang="en-US" sz="2400" dirty="0"/>
          </a:p>
        </p:txBody>
      </p:sp>
      <p:sp>
        <p:nvSpPr>
          <p:cNvPr id="2" name="Title 1"/>
          <p:cNvSpPr>
            <a:spLocks noGrp="1"/>
          </p:cNvSpPr>
          <p:nvPr>
            <p:ph type="ctrTitle"/>
          </p:nvPr>
        </p:nvSpPr>
        <p:spPr>
          <a:xfrm>
            <a:off x="381000" y="762000"/>
            <a:ext cx="8458200" cy="990600"/>
          </a:xfrm>
        </p:spPr>
        <p:txBody>
          <a:bodyPr>
            <a:normAutofit fontScale="90000"/>
          </a:bodyPr>
          <a:lstStyle/>
          <a:p>
            <a:r>
              <a:rPr lang="en-US" sz="4000" dirty="0" smtClean="0"/>
              <a:t>Dealing with the newly listed northern long eared bat</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NORTHERN LONG EARED BAT</a:t>
            </a:r>
          </a:p>
          <a:p>
            <a:r>
              <a:rPr lang="en-US" sz="2000" dirty="0" smtClean="0"/>
              <a:t>Typically found in forest stands, but have been observed in man-made structures (buildings, barns, bat houses, etc.) </a:t>
            </a:r>
          </a:p>
          <a:p>
            <a:r>
              <a:rPr lang="en-US" sz="2000" dirty="0" smtClean="0"/>
              <a:t>Maternity roosts beneath exfoliating bark and in tree cavities. Males and non-reproductive females may also roost in caves, mines, abandoned mine portals, railroad tunnels, etc. </a:t>
            </a:r>
          </a:p>
          <a:p>
            <a:r>
              <a:rPr lang="en-US" sz="2000" dirty="0" smtClean="0"/>
              <a:t>NLEB maternity roosts are more general. Smaller tree size (3 inches </a:t>
            </a:r>
            <a:r>
              <a:rPr lang="en-US" sz="2000" dirty="0" err="1" smtClean="0"/>
              <a:t>dbh</a:t>
            </a:r>
            <a:r>
              <a:rPr lang="en-US" sz="2000" dirty="0" smtClean="0"/>
              <a:t>) and even in cedar snags and burn piles. </a:t>
            </a:r>
          </a:p>
          <a:p>
            <a:endParaRPr lang="en-US" sz="2000" dirty="0" smtClean="0"/>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ROOSTING HABITAT CONT.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TREE CLEARING IN JUNE AND JULY!!  Used to only be in Indiana bat maternity areas but now is entire state.</a:t>
            </a:r>
          </a:p>
          <a:p>
            <a:r>
              <a:rPr lang="en-US" sz="2000" dirty="0" smtClean="0"/>
              <a:t>Non-</a:t>
            </a:r>
            <a:r>
              <a:rPr lang="en-US" sz="2000" dirty="0" err="1" smtClean="0"/>
              <a:t>volant</a:t>
            </a:r>
            <a:r>
              <a:rPr lang="en-US" sz="2000" dirty="0" smtClean="0"/>
              <a:t> pups are in the maternity roost trees during this time.</a:t>
            </a:r>
          </a:p>
          <a:p>
            <a:r>
              <a:rPr lang="en-US" sz="2000" dirty="0" smtClean="0"/>
              <a:t>Cutting down a roost tree with non-</a:t>
            </a:r>
            <a:r>
              <a:rPr lang="en-US" sz="2000" dirty="0" err="1" smtClean="0"/>
              <a:t>volant</a:t>
            </a:r>
            <a:r>
              <a:rPr lang="en-US" sz="2000" dirty="0" smtClean="0"/>
              <a:t> pups increases the likelihood for direct mortality because pups could be crushed or abandoned. It is also likely to add increased stress on females that are caring for the pups. </a:t>
            </a:r>
          </a:p>
          <a:p>
            <a:endParaRPr lang="en-US" sz="2000" dirty="0" smtClean="0"/>
          </a:p>
          <a:p>
            <a:endParaRPr lang="en-US" sz="2000" dirty="0" smtClean="0"/>
          </a:p>
          <a:p>
            <a:endParaRPr lang="en-US" dirty="0"/>
          </a:p>
        </p:txBody>
      </p:sp>
      <p:sp>
        <p:nvSpPr>
          <p:cNvPr id="3" name="Title 2"/>
          <p:cNvSpPr>
            <a:spLocks noGrp="1"/>
          </p:cNvSpPr>
          <p:nvPr>
            <p:ph type="title"/>
          </p:nvPr>
        </p:nvSpPr>
        <p:spPr/>
        <p:txBody>
          <a:bodyPr>
            <a:normAutofit/>
          </a:bodyPr>
          <a:lstStyle/>
          <a:p>
            <a:r>
              <a:rPr lang="en-US" dirty="0" smtClean="0"/>
              <a:t>BIGGEST CHANGES TO KYTC</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KYTC was required to assess the status of every project in the state currently under construction to ensure NLEB was being addressed. </a:t>
            </a:r>
          </a:p>
          <a:p>
            <a:r>
              <a:rPr lang="en-US" dirty="0" smtClean="0"/>
              <a:t>Some projects were required to halt tree-clearing and construction until a decision could be made on how to best address impacts to the newly listed species.</a:t>
            </a:r>
          </a:p>
          <a:p>
            <a:r>
              <a:rPr lang="en-US" dirty="0" smtClean="0"/>
              <a:t>A list of every active construction project was sent to US Fish and Wildlife prior to May 4</a:t>
            </a:r>
            <a:r>
              <a:rPr lang="en-US" baseline="30000" dirty="0" smtClean="0"/>
              <a:t>th</a:t>
            </a:r>
            <a:r>
              <a:rPr lang="en-US" dirty="0" smtClean="0"/>
              <a:t> 2015.</a:t>
            </a:r>
            <a:endParaRPr lang="en-US" dirty="0"/>
          </a:p>
        </p:txBody>
      </p:sp>
      <p:sp>
        <p:nvSpPr>
          <p:cNvPr id="3" name="Title 2"/>
          <p:cNvSpPr>
            <a:spLocks noGrp="1"/>
          </p:cNvSpPr>
          <p:nvPr>
            <p:ph type="title"/>
          </p:nvPr>
        </p:nvSpPr>
        <p:spPr/>
        <p:txBody>
          <a:bodyPr/>
          <a:lstStyle/>
          <a:p>
            <a:r>
              <a:rPr lang="en-US" dirty="0" smtClean="0"/>
              <a:t>Adjusting to the new listing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lstStyle/>
          <a:p>
            <a:pPr marL="514350" indent="-514350">
              <a:buFont typeface="+mj-lt"/>
              <a:buAutoNum type="arabicParenR"/>
            </a:pPr>
            <a:r>
              <a:rPr lang="en-US" dirty="0" smtClean="0"/>
              <a:t>Conservation Strategy for Forest-Dwelling Bats in Kentucky </a:t>
            </a:r>
          </a:p>
          <a:p>
            <a:pPr marL="514350" indent="-514350">
              <a:buFont typeface="+mj-lt"/>
              <a:buAutoNum type="arabicParenR" startAt="2"/>
            </a:pPr>
            <a:r>
              <a:rPr lang="en-US" dirty="0" smtClean="0"/>
              <a:t>FHWA guidance</a:t>
            </a:r>
          </a:p>
          <a:p>
            <a:pPr marL="514350" indent="-514350">
              <a:buFont typeface="+mj-lt"/>
              <a:buAutoNum type="arabicParenR" startAt="2"/>
            </a:pPr>
            <a:r>
              <a:rPr lang="en-US" dirty="0" smtClean="0"/>
              <a:t>Threatened 4(d) ruling</a:t>
            </a:r>
            <a:endParaRPr lang="en-US" dirty="0"/>
          </a:p>
        </p:txBody>
      </p:sp>
      <p:sp>
        <p:nvSpPr>
          <p:cNvPr id="3" name="Title 2"/>
          <p:cNvSpPr>
            <a:spLocks noGrp="1"/>
          </p:cNvSpPr>
          <p:nvPr>
            <p:ph type="title"/>
          </p:nvPr>
        </p:nvSpPr>
        <p:spPr/>
        <p:txBody>
          <a:bodyPr>
            <a:normAutofit fontScale="90000"/>
          </a:bodyPr>
          <a:lstStyle/>
          <a:p>
            <a:r>
              <a:rPr lang="en-US" dirty="0" smtClean="0"/>
              <a:t>Three approaches to clearing projects for impacts to NLEB</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Authored by USFWS-FFO for use in KY (available on http://www.fws.gov/frankfort/ ) </a:t>
            </a:r>
          </a:p>
          <a:p>
            <a:r>
              <a:rPr lang="en-US" dirty="0" smtClean="0"/>
              <a:t>Mandates no tree clearing in June and July for entire state.</a:t>
            </a:r>
          </a:p>
          <a:p>
            <a:r>
              <a:rPr lang="en-US" dirty="0" smtClean="0"/>
              <a:t>Still allows for presence absence surveys for projects in “potential habitat”</a:t>
            </a:r>
          </a:p>
          <a:p>
            <a:r>
              <a:rPr lang="en-US" dirty="0" smtClean="0"/>
              <a:t>Allows for KYTC to enter into a CMOA to account for take (tree removal).</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Conservati0n Strategy for Forest-Dwelling Bats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Site specific Evaluation required for:</a:t>
            </a:r>
          </a:p>
          <a:p>
            <a:pPr lvl="1"/>
            <a:r>
              <a:rPr lang="en-US" dirty="0" smtClean="0"/>
              <a:t>Projects clearing more than 100 acres</a:t>
            </a:r>
          </a:p>
          <a:p>
            <a:pPr lvl="1"/>
            <a:r>
              <a:rPr lang="en-US" dirty="0" smtClean="0"/>
              <a:t>Projects within 1 mile of P1/P2 hibernacula or ½ mile of P3/P4 hibernacula </a:t>
            </a:r>
          </a:p>
        </p:txBody>
      </p:sp>
      <p:sp>
        <p:nvSpPr>
          <p:cNvPr id="3" name="Title 2"/>
          <p:cNvSpPr>
            <a:spLocks noGrp="1"/>
          </p:cNvSpPr>
          <p:nvPr>
            <p:ph type="title"/>
          </p:nvPr>
        </p:nvSpPr>
        <p:spPr/>
        <p:txBody>
          <a:bodyPr>
            <a:normAutofit fontScale="90000"/>
          </a:bodyPr>
          <a:lstStyle/>
          <a:p>
            <a:r>
              <a:rPr lang="en-US" dirty="0" smtClean="0"/>
              <a:t>Conservati0n Strategy for Forest-Dwelling Bats cont.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nservation Stratey 2015.jpg"/>
          <p:cNvPicPr>
            <a:picLocks noGrp="1" noChangeAspect="1"/>
          </p:cNvPicPr>
          <p:nvPr>
            <p:ph idx="1"/>
          </p:nvPr>
        </p:nvPicPr>
        <p:blipFill>
          <a:blip r:embed="rId2" cstate="print"/>
          <a:stretch>
            <a:fillRect/>
          </a:stretch>
        </p:blipFill>
        <p:spPr>
          <a:xfrm>
            <a:off x="1037012" y="1524000"/>
            <a:ext cx="7069975" cy="4572000"/>
          </a:xfrm>
        </p:spPr>
      </p:pic>
      <p:sp>
        <p:nvSpPr>
          <p:cNvPr id="3" name="Title 2"/>
          <p:cNvSpPr>
            <a:spLocks noGrp="1"/>
          </p:cNvSpPr>
          <p:nvPr>
            <p:ph type="title"/>
          </p:nvPr>
        </p:nvSpPr>
        <p:spPr/>
        <p:txBody>
          <a:bodyPr>
            <a:normAutofit fontScale="90000"/>
          </a:bodyPr>
          <a:lstStyle/>
          <a:p>
            <a:r>
              <a:rPr lang="en-US" dirty="0" smtClean="0"/>
              <a:t>Conservati0n Strategy for Forest-Dwelling Bats cont.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lstStyle/>
          <a:p>
            <a:r>
              <a:rPr lang="en-US" sz="1400" dirty="0" smtClean="0"/>
              <a:t>Uses the statewide USDA land costs as index for habitat replacement costs (currently $3,150 per acre of habitat lost) (Cost is re-evaluated beginning of August)</a:t>
            </a:r>
          </a:p>
          <a:p>
            <a:r>
              <a:rPr lang="en-US" sz="1400" dirty="0" smtClean="0"/>
              <a:t> Mitigation multipliers consider both habitat type/use and nature/timing of adverse effects (direct/indirect) </a:t>
            </a:r>
          </a:p>
          <a:p>
            <a:endParaRPr lang="en-US" sz="1800" dirty="0" smtClean="0"/>
          </a:p>
          <a:p>
            <a:pPr>
              <a:buNone/>
            </a:pP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Conservati0n Strategy for Forest-Dwelling Bats cont.</a:t>
            </a:r>
            <a:endParaRPr lang="en-US" dirty="0"/>
          </a:p>
        </p:txBody>
      </p:sp>
      <p:pic>
        <p:nvPicPr>
          <p:cNvPr id="4" name="Picture 3" descr="Conservation Stratey 2015 2.jpg"/>
          <p:cNvPicPr>
            <a:picLocks noChangeAspect="1"/>
          </p:cNvPicPr>
          <p:nvPr/>
        </p:nvPicPr>
        <p:blipFill>
          <a:blip r:embed="rId2" cstate="print"/>
          <a:stretch>
            <a:fillRect/>
          </a:stretch>
        </p:blipFill>
        <p:spPr>
          <a:xfrm>
            <a:off x="1219200" y="2590800"/>
            <a:ext cx="7037227" cy="373380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t>Reporting usage of the CMOA:</a:t>
            </a:r>
          </a:p>
          <a:p>
            <a:r>
              <a:rPr lang="en-US" dirty="0" smtClean="0"/>
              <a:t>Monthly ledger filled out by biologists and sent to USFWS approx. 2 weeks after letting occurs</a:t>
            </a:r>
          </a:p>
          <a:p>
            <a:r>
              <a:rPr lang="en-US" dirty="0" smtClean="0"/>
              <a:t>USFWS reviews the ledger and sends to third party , Kentucky Native Lands Trust</a:t>
            </a:r>
          </a:p>
          <a:p>
            <a:r>
              <a:rPr lang="en-US" dirty="0" smtClean="0"/>
              <a:t>KNLT invoices KYTC for each monthly letting and the money is paid from the available funds (design or construction funds)</a:t>
            </a:r>
          </a:p>
        </p:txBody>
      </p:sp>
      <p:sp>
        <p:nvSpPr>
          <p:cNvPr id="3" name="Title 2"/>
          <p:cNvSpPr>
            <a:spLocks noGrp="1"/>
          </p:cNvSpPr>
          <p:nvPr>
            <p:ph type="title"/>
          </p:nvPr>
        </p:nvSpPr>
        <p:spPr/>
        <p:txBody>
          <a:bodyPr>
            <a:normAutofit fontScale="90000"/>
          </a:bodyPr>
          <a:lstStyle/>
          <a:p>
            <a:r>
              <a:rPr lang="en-US" dirty="0" smtClean="0"/>
              <a:t>Conservati0n Strategy for Forest-Dwelling Bats cont.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Informal Consultations only (no payments, projects result in a No effect or Not Likely to Adversely Affect)</a:t>
            </a:r>
          </a:p>
          <a:p>
            <a:r>
              <a:rPr lang="en-US" dirty="0" smtClean="0"/>
              <a:t>Only addresses improvements along an existing highway</a:t>
            </a:r>
          </a:p>
          <a:p>
            <a:r>
              <a:rPr lang="en-US" dirty="0" smtClean="0"/>
              <a:t>ALL TREES must lie within 100 feet of existing pavement</a:t>
            </a:r>
          </a:p>
          <a:p>
            <a:r>
              <a:rPr lang="en-US" dirty="0" smtClean="0"/>
              <a:t>Clearing occurs outside of “Active Season” (for KY that is October 15-March 31)</a:t>
            </a:r>
          </a:p>
          <a:p>
            <a:r>
              <a:rPr lang="en-US" dirty="0" smtClean="0"/>
              <a:t>Doesn’t remove documented roost trees (none in KY within 100 feet of pavement)</a:t>
            </a:r>
          </a:p>
          <a:p>
            <a:r>
              <a:rPr lang="en-US" dirty="0" smtClean="0"/>
              <a:t>APPLIES TO ANY HABITAT TYPE!!</a:t>
            </a:r>
          </a:p>
          <a:p>
            <a:pPr>
              <a:buNone/>
            </a:pPr>
            <a:endParaRPr lang="en-US" dirty="0"/>
          </a:p>
        </p:txBody>
      </p:sp>
      <p:sp>
        <p:nvSpPr>
          <p:cNvPr id="3" name="Title 2"/>
          <p:cNvSpPr>
            <a:spLocks noGrp="1"/>
          </p:cNvSpPr>
          <p:nvPr>
            <p:ph type="title"/>
          </p:nvPr>
        </p:nvSpPr>
        <p:spPr/>
        <p:txBody>
          <a:bodyPr/>
          <a:lstStyle/>
          <a:p>
            <a:r>
              <a:rPr lang="en-US" dirty="0" smtClean="0"/>
              <a:t>FHWA Guidance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The northern long-eared bat’s (</a:t>
            </a:r>
            <a:r>
              <a:rPr lang="en-US" sz="2000" i="1" dirty="0" err="1" smtClean="0"/>
              <a:t>Myotis</a:t>
            </a:r>
            <a:r>
              <a:rPr lang="en-US" sz="2000" i="1" dirty="0" smtClean="0"/>
              <a:t> </a:t>
            </a:r>
            <a:r>
              <a:rPr lang="en-US" sz="2000" i="1" dirty="0" err="1" smtClean="0"/>
              <a:t>septentrionalis</a:t>
            </a:r>
            <a:r>
              <a:rPr lang="en-US" sz="2000" dirty="0" smtClean="0"/>
              <a:t>) range includes much of the eastern and north central United States, and all Canadian provinces from the Atlantic Ocean west to the southern Yukon Territory. The species’ range includes 37 states.</a:t>
            </a:r>
          </a:p>
          <a:p>
            <a:endParaRPr lang="en-US" sz="2000" dirty="0"/>
          </a:p>
        </p:txBody>
      </p:sp>
      <p:sp>
        <p:nvSpPr>
          <p:cNvPr id="3" name="Title 2"/>
          <p:cNvSpPr>
            <a:spLocks noGrp="1"/>
          </p:cNvSpPr>
          <p:nvPr>
            <p:ph type="title"/>
          </p:nvPr>
        </p:nvSpPr>
        <p:spPr/>
        <p:txBody>
          <a:bodyPr/>
          <a:lstStyle/>
          <a:p>
            <a:r>
              <a:rPr lang="en-US" dirty="0" smtClean="0"/>
              <a:t>Getting to know NLEB: Range</a:t>
            </a:r>
            <a:endParaRPr lang="en-US" dirty="0"/>
          </a:p>
        </p:txBody>
      </p:sp>
      <p:pic>
        <p:nvPicPr>
          <p:cNvPr id="4" name="Picture 3" descr="northern_long_eared_bat range.jpg"/>
          <p:cNvPicPr>
            <a:picLocks noChangeAspect="1"/>
          </p:cNvPicPr>
          <p:nvPr/>
        </p:nvPicPr>
        <p:blipFill>
          <a:blip r:embed="rId2" cstate="print"/>
          <a:stretch>
            <a:fillRect/>
          </a:stretch>
        </p:blipFill>
        <p:spPr>
          <a:xfrm>
            <a:off x="2304734" y="3124200"/>
            <a:ext cx="4534533" cy="29912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Use of FHWA guidance is documented with a project submittal form (Appendix A of User Guide) to be completed by biologists after consulting with Environmental Coordinators and Project Managers</a:t>
            </a:r>
          </a:p>
          <a:p>
            <a:r>
              <a:rPr lang="en-US" dirty="0" smtClean="0"/>
              <a:t>Project Submittal Form sent to USFWS and no reply within 14 days = USFWS concurrence</a:t>
            </a:r>
          </a:p>
          <a:p>
            <a:r>
              <a:rPr lang="en-US" dirty="0" smtClean="0"/>
              <a:t>Usage is available to all states within NLEB range</a:t>
            </a:r>
          </a:p>
          <a:p>
            <a:r>
              <a:rPr lang="en-US" dirty="0" smtClean="0"/>
              <a:t>MUST HAVE FEDERAL MONEY USED ON PROJECT</a:t>
            </a:r>
          </a:p>
          <a:p>
            <a:pPr>
              <a:buNone/>
            </a:pPr>
            <a:endParaRPr lang="en-US" dirty="0"/>
          </a:p>
        </p:txBody>
      </p:sp>
      <p:sp>
        <p:nvSpPr>
          <p:cNvPr id="3" name="Title 2"/>
          <p:cNvSpPr>
            <a:spLocks noGrp="1"/>
          </p:cNvSpPr>
          <p:nvPr>
            <p:ph type="title"/>
          </p:nvPr>
        </p:nvSpPr>
        <p:spPr/>
        <p:txBody>
          <a:bodyPr/>
          <a:lstStyle/>
          <a:p>
            <a:r>
              <a:rPr lang="en-US" dirty="0" smtClean="0"/>
              <a:t>FHWA Guidance cont.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Also provides guidance for checking bridges for bats/roost potential.</a:t>
            </a:r>
          </a:p>
          <a:p>
            <a:r>
              <a:rPr lang="en-US" dirty="0" smtClean="0"/>
              <a:t>If bats are observed using bridge or potential for roosting is present then some specific minimization measures pertaining to the deconstruction of the bridge may be prescribed (winter restrictions, final inspection of bat usage 7 days before project starts, night restrictions, exclude bats if necessary)</a:t>
            </a:r>
            <a:endParaRPr lang="en-US" dirty="0"/>
          </a:p>
        </p:txBody>
      </p:sp>
      <p:sp>
        <p:nvSpPr>
          <p:cNvPr id="3" name="Title 2"/>
          <p:cNvSpPr>
            <a:spLocks noGrp="1"/>
          </p:cNvSpPr>
          <p:nvPr>
            <p:ph type="title"/>
          </p:nvPr>
        </p:nvSpPr>
        <p:spPr/>
        <p:txBody>
          <a:bodyPr/>
          <a:lstStyle/>
          <a:p>
            <a:r>
              <a:rPr lang="en-US" dirty="0" smtClean="0"/>
              <a:t>FHWA Guidance cont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NO FEDERAL NEXUS PROJECTS ONLY</a:t>
            </a:r>
          </a:p>
          <a:p>
            <a:r>
              <a:rPr lang="en-US" dirty="0" smtClean="0"/>
              <a:t>Routine maintenance of ROW or expansion of corridor by up to 100 feet of existing cleared ROW</a:t>
            </a:r>
          </a:p>
          <a:p>
            <a:r>
              <a:rPr lang="en-US" dirty="0" smtClean="0"/>
              <a:t>Projects resulting in less than 1 acre of removal (culvert or bridge replacements)</a:t>
            </a:r>
          </a:p>
          <a:p>
            <a:r>
              <a:rPr lang="en-US" dirty="0" smtClean="0"/>
              <a:t>Hazardous tree removal is permitted</a:t>
            </a:r>
          </a:p>
          <a:p>
            <a:r>
              <a:rPr lang="en-US" dirty="0" smtClean="0"/>
              <a:t>DEA is still developing a mechanism to document usage of the 4(d) rule. </a:t>
            </a:r>
          </a:p>
          <a:p>
            <a:r>
              <a:rPr lang="en-US" dirty="0" smtClean="0"/>
              <a:t>For now provides cover for all state-funded maintenance activities to take place.</a:t>
            </a:r>
          </a:p>
        </p:txBody>
      </p:sp>
      <p:sp>
        <p:nvSpPr>
          <p:cNvPr id="3" name="Title 2"/>
          <p:cNvSpPr>
            <a:spLocks noGrp="1"/>
          </p:cNvSpPr>
          <p:nvPr>
            <p:ph type="title"/>
          </p:nvPr>
        </p:nvSpPr>
        <p:spPr/>
        <p:txBody>
          <a:bodyPr/>
          <a:lstStyle/>
          <a:p>
            <a:r>
              <a:rPr lang="en-US" dirty="0" smtClean="0"/>
              <a:t>Threatened 4(d)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Must adhere to conservation measures:</a:t>
            </a:r>
          </a:p>
          <a:p>
            <a:pPr lvl="1"/>
            <a:r>
              <a:rPr lang="en-US" dirty="0" smtClean="0"/>
              <a:t>Project occurs more than 0.25 miles from a known hibernacula</a:t>
            </a:r>
          </a:p>
          <a:p>
            <a:pPr lvl="1"/>
            <a:r>
              <a:rPr lang="en-US" dirty="0" smtClean="0"/>
              <a:t>No clearing of known occupied roost trees during June and July (none in Kentucky)</a:t>
            </a:r>
          </a:p>
          <a:p>
            <a:pPr lvl="1"/>
            <a:r>
              <a:rPr lang="en-US" dirty="0" smtClean="0"/>
              <a:t>Avoid clear-cuts within 0.25 miles of a known occupied roost tree during June and July (none in Kentucky)</a:t>
            </a:r>
          </a:p>
          <a:p>
            <a:pPr lvl="1"/>
            <a:endParaRPr lang="en-US" dirty="0" smtClean="0"/>
          </a:p>
          <a:p>
            <a:r>
              <a:rPr lang="en-US" dirty="0" smtClean="0"/>
              <a:t>ALL HABITAT TYPES ARE APPLICABLE!</a:t>
            </a:r>
          </a:p>
          <a:p>
            <a:pPr lvl="1">
              <a:buNone/>
            </a:pPr>
            <a:endParaRPr lang="en-US" dirty="0" smtClean="0"/>
          </a:p>
        </p:txBody>
      </p:sp>
      <p:sp>
        <p:nvSpPr>
          <p:cNvPr id="3" name="Title 2"/>
          <p:cNvSpPr>
            <a:spLocks noGrp="1"/>
          </p:cNvSpPr>
          <p:nvPr>
            <p:ph type="title"/>
          </p:nvPr>
        </p:nvSpPr>
        <p:spPr/>
        <p:txBody>
          <a:bodyPr/>
          <a:lstStyle/>
          <a:p>
            <a:r>
              <a:rPr lang="en-US" dirty="0" smtClean="0"/>
              <a:t>Threatened 4(d) cont.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More expensive to mitigate in areas of known NLEB occurrence (east KY, </a:t>
            </a:r>
            <a:r>
              <a:rPr lang="en-US" dirty="0" err="1" smtClean="0"/>
              <a:t>karst</a:t>
            </a:r>
            <a:r>
              <a:rPr lang="en-US" dirty="0" smtClean="0"/>
              <a:t> plains of central KY, along Ohio River)</a:t>
            </a:r>
          </a:p>
          <a:p>
            <a:r>
              <a:rPr lang="en-US" dirty="0" smtClean="0"/>
              <a:t>Schedule certain project letting to avoid the June and July restrictions</a:t>
            </a:r>
          </a:p>
          <a:p>
            <a:r>
              <a:rPr lang="en-US" dirty="0" smtClean="0"/>
              <a:t>Designing improvements along existing roads to accommodate FHWA guidance</a:t>
            </a:r>
          </a:p>
          <a:p>
            <a:r>
              <a:rPr lang="en-US" dirty="0" smtClean="0"/>
              <a:t>MORE WINTER TREE CLEARING</a:t>
            </a:r>
          </a:p>
          <a:p>
            <a:endParaRPr lang="en-US" dirty="0"/>
          </a:p>
        </p:txBody>
      </p:sp>
      <p:sp>
        <p:nvSpPr>
          <p:cNvPr id="3" name="Title 2"/>
          <p:cNvSpPr>
            <a:spLocks noGrp="1"/>
          </p:cNvSpPr>
          <p:nvPr>
            <p:ph type="title"/>
          </p:nvPr>
        </p:nvSpPr>
        <p:spPr/>
        <p:txBody>
          <a:bodyPr>
            <a:normAutofit fontScale="90000"/>
          </a:bodyPr>
          <a:lstStyle/>
          <a:p>
            <a:r>
              <a:rPr lang="en-US" dirty="0" smtClean="0"/>
              <a:t>How will NLEB listing affect KYTC </a:t>
            </a:r>
            <a:r>
              <a:rPr lang="en-US" dirty="0" err="1" smtClean="0"/>
              <a:t>longterm</a:t>
            </a:r>
            <a:r>
              <a:rPr lang="en-US" dirty="0" smtClean="0"/>
              <a: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Any questions/concerns??</a:t>
            </a:r>
          </a:p>
          <a:p>
            <a:pPr>
              <a:buNone/>
            </a:pPr>
            <a:endParaRPr lang="en-US" dirty="0"/>
          </a:p>
        </p:txBody>
      </p:sp>
      <p:sp>
        <p:nvSpPr>
          <p:cNvPr id="3" name="Title 2"/>
          <p:cNvSpPr>
            <a:spLocks noGrp="1"/>
          </p:cNvSpPr>
          <p:nvPr>
            <p:ph type="title"/>
          </p:nvPr>
        </p:nvSpPr>
        <p:spPr/>
        <p:txBody>
          <a:bodyPr/>
          <a:lstStyle/>
          <a:p>
            <a:r>
              <a:rPr lang="en-US" dirty="0" smtClean="0"/>
              <a:t>Conclusion</a:t>
            </a:r>
            <a:endParaRPr lang="en-US" dirty="0"/>
          </a:p>
        </p:txBody>
      </p:sp>
      <p:pic>
        <p:nvPicPr>
          <p:cNvPr id="5" name="Picture 4" descr="IMGP1668.JPG"/>
          <p:cNvPicPr>
            <a:picLocks noChangeAspect="1"/>
          </p:cNvPicPr>
          <p:nvPr/>
        </p:nvPicPr>
        <p:blipFill>
          <a:blip r:embed="rId2" cstate="print"/>
          <a:stretch>
            <a:fillRect/>
          </a:stretch>
        </p:blipFill>
        <p:spPr>
          <a:xfrm>
            <a:off x="1295400" y="2438400"/>
            <a:ext cx="6400800" cy="36004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lstStyle/>
          <a:p>
            <a:r>
              <a:rPr lang="en-US" sz="2000" dirty="0" smtClean="0"/>
              <a:t>The northern long-eared bat is a medium-sized bat with a body length of 3 to 4 inches and a wingspan of 8 to 10 inches.</a:t>
            </a:r>
            <a:r>
              <a:rPr lang="en-US" dirty="0" smtClean="0"/>
              <a:t> </a:t>
            </a:r>
            <a:r>
              <a:rPr lang="en-US" sz="1600" dirty="0" smtClean="0"/>
              <a:t>(photo credit: Al Hicks)</a:t>
            </a:r>
          </a:p>
          <a:p>
            <a:r>
              <a:rPr lang="en-US" sz="1600" dirty="0" smtClean="0"/>
              <a:t>                                </a:t>
            </a:r>
            <a:endParaRPr lang="en-US" sz="1600" dirty="0"/>
          </a:p>
        </p:txBody>
      </p:sp>
      <p:sp>
        <p:nvSpPr>
          <p:cNvPr id="3" name="Title 2"/>
          <p:cNvSpPr>
            <a:spLocks noGrp="1"/>
          </p:cNvSpPr>
          <p:nvPr>
            <p:ph type="title"/>
          </p:nvPr>
        </p:nvSpPr>
        <p:spPr/>
        <p:txBody>
          <a:bodyPr>
            <a:normAutofit/>
          </a:bodyPr>
          <a:lstStyle/>
          <a:p>
            <a:r>
              <a:rPr lang="en-US" dirty="0" smtClean="0"/>
              <a:t>Getting to know NLEB: Appearance</a:t>
            </a:r>
            <a:endParaRPr lang="en-US" dirty="0"/>
          </a:p>
        </p:txBody>
      </p:sp>
      <p:pic>
        <p:nvPicPr>
          <p:cNvPr id="5" name="Picture 4" descr="northernLongEaredBat.jpg"/>
          <p:cNvPicPr>
            <a:picLocks noChangeAspect="1"/>
          </p:cNvPicPr>
          <p:nvPr/>
        </p:nvPicPr>
        <p:blipFill>
          <a:blip r:embed="rId2" cstate="print"/>
          <a:stretch>
            <a:fillRect/>
          </a:stretch>
        </p:blipFill>
        <p:spPr>
          <a:xfrm>
            <a:off x="457200" y="2286000"/>
            <a:ext cx="2867851" cy="4297680"/>
          </a:xfrm>
          <a:prstGeom prst="rect">
            <a:avLst/>
          </a:prstGeom>
        </p:spPr>
      </p:pic>
      <p:pic>
        <p:nvPicPr>
          <p:cNvPr id="6" name="Picture 5" descr="usgivesthrea.jpg"/>
          <p:cNvPicPr>
            <a:picLocks noChangeAspect="1"/>
          </p:cNvPicPr>
          <p:nvPr/>
        </p:nvPicPr>
        <p:blipFill>
          <a:blip r:embed="rId3" cstate="print"/>
          <a:stretch>
            <a:fillRect/>
          </a:stretch>
        </p:blipFill>
        <p:spPr>
          <a:xfrm>
            <a:off x="3657600" y="2590800"/>
            <a:ext cx="4876800" cy="3657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During the summer, northern long-eared bats roost singly or in colonies underneath bark, in cavities or in crevices of both live trees and snags (dead trees).  Males and non-reproductive females may also roost in cooler places, like caves and mines.  Northern long-eared bats seem to be flexible in selecting roosts, choosing roost trees based on suitability to retain bark or provide cavities or crevices.  They have also been found rarely roosting in structures, like barns and sheds.</a:t>
            </a:r>
          </a:p>
          <a:p>
            <a:r>
              <a:rPr lang="en-US" sz="2000" dirty="0" smtClean="0"/>
              <a:t>Northern long-eared bats spend winter hibernating in caves and mines, called hibernacula.  They use various-sized caves or mines with constant temperatures and high humidity.  Within hibernacula, surveyors find them hibernating most often in small crevices or cracks, often with only the nose and ears visible, making them difficult to accurately count.</a:t>
            </a:r>
            <a:endParaRPr lang="en-US" sz="2000" dirty="0"/>
          </a:p>
        </p:txBody>
      </p:sp>
      <p:sp>
        <p:nvSpPr>
          <p:cNvPr id="3" name="Title 2"/>
          <p:cNvSpPr>
            <a:spLocks noGrp="1"/>
          </p:cNvSpPr>
          <p:nvPr>
            <p:ph type="title"/>
          </p:nvPr>
        </p:nvSpPr>
        <p:spPr/>
        <p:txBody>
          <a:bodyPr>
            <a:normAutofit/>
          </a:bodyPr>
          <a:lstStyle/>
          <a:p>
            <a:r>
              <a:rPr lang="en-US" dirty="0" smtClean="0"/>
              <a:t>Getting to know NLEB: Habitat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NLEB has been observed in 90 counties in Kentucky and is considered to be present in all 120 (KY Fish and Wildlife database).</a:t>
            </a:r>
          </a:p>
          <a:p>
            <a:r>
              <a:rPr lang="en-US" sz="2000" dirty="0" smtClean="0"/>
              <a:t>Used to be one of the most commonly captured species in central KY during mist net surveys prior to white nose syndrome.</a:t>
            </a:r>
          </a:p>
          <a:p>
            <a:r>
              <a:rPr lang="en-US" sz="2000" dirty="0" smtClean="0"/>
              <a:t>Geographically Kentucky lies in the heart of the NLEB range.</a:t>
            </a:r>
          </a:p>
          <a:p>
            <a:r>
              <a:rPr lang="en-US" sz="2000" dirty="0" smtClean="0"/>
              <a:t>No priority hibernacula have been identified for NLEB.</a:t>
            </a:r>
          </a:p>
          <a:p>
            <a:r>
              <a:rPr lang="en-US" sz="2000" dirty="0" smtClean="0"/>
              <a:t>The eastern KY coalfields shows a dense distribution of NLEB due to all the Indiana bat surveys over the last couple decades for coal projects and the large number of NLEB that took place.  Not much data was collected for NLEB since they were not a protected species.  </a:t>
            </a:r>
            <a:endParaRPr lang="en-US" sz="2000" dirty="0"/>
          </a:p>
        </p:txBody>
      </p:sp>
      <p:sp>
        <p:nvSpPr>
          <p:cNvPr id="3" name="Title 2"/>
          <p:cNvSpPr>
            <a:spLocks noGrp="1"/>
          </p:cNvSpPr>
          <p:nvPr>
            <p:ph type="title"/>
          </p:nvPr>
        </p:nvSpPr>
        <p:spPr/>
        <p:txBody>
          <a:bodyPr>
            <a:normAutofit/>
          </a:bodyPr>
          <a:lstStyle/>
          <a:p>
            <a:r>
              <a:rPr lang="en-US" dirty="0" smtClean="0"/>
              <a:t>Getting to know NLEB: KY status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LEB map.jpg"/>
          <p:cNvPicPr>
            <a:picLocks noGrp="1" noChangeAspect="1"/>
          </p:cNvPicPr>
          <p:nvPr>
            <p:ph idx="1"/>
          </p:nvPr>
        </p:nvPicPr>
        <p:blipFill>
          <a:blip r:embed="rId2" cstate="print"/>
          <a:stretch>
            <a:fillRect/>
          </a:stretch>
        </p:blipFill>
        <p:spPr>
          <a:xfrm>
            <a:off x="805732" y="868680"/>
            <a:ext cx="7909163" cy="5120640"/>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dirty="0" smtClean="0"/>
          </a:p>
          <a:p>
            <a:r>
              <a:rPr lang="en-US" dirty="0" smtClean="0"/>
              <a:t>October 2013 FWS proposed listing, final listing published in April 2015, and became effective May 2015</a:t>
            </a:r>
          </a:p>
          <a:p>
            <a:r>
              <a:rPr lang="en-US" dirty="0" smtClean="0"/>
              <a:t>Over 10,000 comments</a:t>
            </a:r>
          </a:p>
          <a:p>
            <a:r>
              <a:rPr lang="en-US" dirty="0" smtClean="0"/>
              <a:t>Pressure from timber, oil and gas industries that would be affected by the listing resulted in 13 US Senators writing a letter to Dept. of Interior requesting they reconsider federal protection for NLEB </a:t>
            </a:r>
          </a:p>
          <a:p>
            <a:r>
              <a:rPr lang="en-US" dirty="0" smtClean="0"/>
              <a:t>NLEB listed as Threatened 4(d)</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Adding NLEB to the Endangered Species List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NLEB was given federal protection under endangered species act due to white nose syndrome not habitat loss.</a:t>
            </a:r>
          </a:p>
          <a:p>
            <a:r>
              <a:rPr lang="en-US" dirty="0" smtClean="0"/>
              <a:t>White-nose syndrome originated in northeast and quickly spread.  New York experienced mortality in caves up to 99%.  The disease quickly spread south and west decimating bat populations.</a:t>
            </a:r>
          </a:p>
          <a:p>
            <a:r>
              <a:rPr lang="en-US" dirty="0" smtClean="0"/>
              <a:t>Mortality hasn’t been as drastic in states with mild winters.</a:t>
            </a:r>
            <a:endParaRPr lang="en-US" dirty="0"/>
          </a:p>
        </p:txBody>
      </p:sp>
      <p:sp>
        <p:nvSpPr>
          <p:cNvPr id="3" name="Title 2"/>
          <p:cNvSpPr>
            <a:spLocks noGrp="1"/>
          </p:cNvSpPr>
          <p:nvPr>
            <p:ph type="title"/>
          </p:nvPr>
        </p:nvSpPr>
        <p:spPr/>
        <p:txBody>
          <a:bodyPr/>
          <a:lstStyle/>
          <a:p>
            <a:r>
              <a:rPr lang="en-US" dirty="0" smtClean="0"/>
              <a:t>Why the controversy?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514350" indent="-514350">
              <a:buNone/>
            </a:pPr>
            <a:r>
              <a:rPr lang="en-US" sz="2800" dirty="0" smtClean="0"/>
              <a:t>INDIANA BAT</a:t>
            </a:r>
          </a:p>
          <a:p>
            <a:pPr marL="514350" indent="-514350"/>
            <a:r>
              <a:rPr lang="en-US" sz="2300" dirty="0" smtClean="0"/>
              <a:t>Typically day roost in trees in riparian, bottomland and upland forest.</a:t>
            </a:r>
          </a:p>
          <a:p>
            <a:pPr marL="514350" indent="-514350"/>
            <a:r>
              <a:rPr lang="en-US" sz="2300" dirty="0" smtClean="0"/>
              <a:t>Primary maternity roosts are most often snags and/or dead trees with exfoliating bark, or other characteristics that provide shelter.</a:t>
            </a:r>
          </a:p>
          <a:p>
            <a:r>
              <a:rPr lang="en-US" sz="2300" dirty="0" smtClean="0"/>
              <a:t>Alternate roosts can be live shaggy bark trees (e.g. shag bark hickory,          maple,     hickory, oak, elm, ash, hemlock). Structure within the tree is more important than species of tree.</a:t>
            </a:r>
          </a:p>
          <a:p>
            <a:r>
              <a:rPr lang="en-US" sz="2100" dirty="0" smtClean="0"/>
              <a:t>≥16 inches diameter at breast height (</a:t>
            </a:r>
            <a:r>
              <a:rPr lang="en-US" sz="2100" dirty="0" err="1" smtClean="0"/>
              <a:t>dbh</a:t>
            </a:r>
            <a:r>
              <a:rPr lang="en-US" sz="2100" dirty="0" smtClean="0"/>
              <a:t>) optimal for primary maternity roosts </a:t>
            </a:r>
          </a:p>
          <a:p>
            <a:r>
              <a:rPr lang="en-US" sz="2100" dirty="0" smtClean="0"/>
              <a:t> ≥9 inches </a:t>
            </a:r>
            <a:r>
              <a:rPr lang="en-US" sz="2100" dirty="0" err="1" smtClean="0"/>
              <a:t>dbh</a:t>
            </a:r>
            <a:r>
              <a:rPr lang="en-US" sz="2100" dirty="0" smtClean="0"/>
              <a:t> can often be used as alternate roosts </a:t>
            </a:r>
          </a:p>
          <a:p>
            <a:r>
              <a:rPr lang="en-US" sz="2100" dirty="0" smtClean="0"/>
              <a:t>Female observed on tree 5.5 inches </a:t>
            </a:r>
            <a:r>
              <a:rPr lang="en-US" sz="2100" dirty="0" err="1" smtClean="0"/>
              <a:t>dbh</a:t>
            </a:r>
            <a:r>
              <a:rPr lang="en-US" sz="2100" dirty="0" smtClean="0"/>
              <a:t> </a:t>
            </a:r>
          </a:p>
          <a:p>
            <a:r>
              <a:rPr lang="en-US" sz="2100" dirty="0" smtClean="0"/>
              <a:t>Male observed on tree 2.5 inches </a:t>
            </a:r>
            <a:r>
              <a:rPr lang="en-US" sz="2100" dirty="0" err="1" smtClean="0"/>
              <a:t>dbh</a:t>
            </a:r>
            <a:r>
              <a:rPr lang="en-US" sz="2100" dirty="0" smtClean="0"/>
              <a:t> </a:t>
            </a:r>
          </a:p>
          <a:p>
            <a:endParaRPr lang="en-US" sz="2000" dirty="0" smtClean="0"/>
          </a:p>
          <a:p>
            <a:pPr marL="514350" indent="-514350">
              <a:buNone/>
            </a:pPr>
            <a:endParaRPr lang="en-US" sz="2000" dirty="0" smtClean="0"/>
          </a:p>
          <a:p>
            <a:pPr marL="514350" indent="-514350">
              <a:buNone/>
            </a:pPr>
            <a:endParaRPr lang="en-US" sz="2000" dirty="0" smtClean="0"/>
          </a:p>
          <a:p>
            <a:pPr marL="514350" indent="-514350">
              <a:buNone/>
            </a:pPr>
            <a:endParaRPr lang="en-US" sz="2800" dirty="0" smtClean="0"/>
          </a:p>
          <a:p>
            <a:pPr marL="514350" indent="-514350">
              <a:buNone/>
            </a:pPr>
            <a:r>
              <a:rPr lang="en-US" sz="2800" dirty="0" smtClean="0"/>
              <a:t> </a:t>
            </a:r>
          </a:p>
          <a:p>
            <a:pPr marL="880110" lvl="1" indent="-514350">
              <a:buFont typeface="Arial" pitchFamily="34" charset="0"/>
              <a:buChar char="•"/>
            </a:pPr>
            <a:endParaRPr lang="en-US" dirty="0" smtClean="0"/>
          </a:p>
          <a:p>
            <a:pPr>
              <a:buNone/>
            </a:pPr>
            <a:endParaRPr lang="en-US" dirty="0"/>
          </a:p>
        </p:txBody>
      </p:sp>
      <p:sp>
        <p:nvSpPr>
          <p:cNvPr id="3" name="Title 2"/>
          <p:cNvSpPr>
            <a:spLocks noGrp="1"/>
          </p:cNvSpPr>
          <p:nvPr>
            <p:ph type="title"/>
          </p:nvPr>
        </p:nvSpPr>
        <p:spPr/>
        <p:txBody>
          <a:bodyPr>
            <a:normAutofit/>
          </a:bodyPr>
          <a:lstStyle/>
          <a:p>
            <a:r>
              <a:rPr lang="en-US" dirty="0" smtClean="0"/>
              <a:t>ROOSTING HABITAT: NLEB </a:t>
            </a:r>
            <a:r>
              <a:rPr lang="en-US" dirty="0" err="1" smtClean="0"/>
              <a:t>vs</a:t>
            </a:r>
            <a:r>
              <a:rPr lang="en-US" dirty="0" smtClean="0"/>
              <a:t> IB</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Andrew Logsdon</Speakers>
    <Year xmlns="b47a5aad-adfb-4dac-9d3f-47090e67d565">2015</Year>
    <Section xmlns="b47a5aad-adfb-4dac-9d3f-47090e67d565">Environmental</Section>
    <Day xmlns="b47a5aad-adfb-4dac-9d3f-47090e67d565">Wednesday</Day>
  </documentManagement>
</p:properties>
</file>

<file path=customXml/itemProps1.xml><?xml version="1.0" encoding="utf-8"?>
<ds:datastoreItem xmlns:ds="http://schemas.openxmlformats.org/officeDocument/2006/customXml" ds:itemID="{3E038700-C21E-482B-A64B-BCC7C18EF54F}"/>
</file>

<file path=customXml/itemProps2.xml><?xml version="1.0" encoding="utf-8"?>
<ds:datastoreItem xmlns:ds="http://schemas.openxmlformats.org/officeDocument/2006/customXml" ds:itemID="{C9579A5F-9941-4D15-ABD5-A41BCF27D872}"/>
</file>

<file path=customXml/itemProps3.xml><?xml version="1.0" encoding="utf-8"?>
<ds:datastoreItem xmlns:ds="http://schemas.openxmlformats.org/officeDocument/2006/customXml" ds:itemID="{6E64D773-9FBB-4700-A7F5-DA805FC00892}"/>
</file>

<file path=docProps/app.xml><?xml version="1.0" encoding="utf-8"?>
<Properties xmlns="http://schemas.openxmlformats.org/officeDocument/2006/extended-properties" xmlns:vt="http://schemas.openxmlformats.org/officeDocument/2006/docPropsVTypes">
  <Template>Paper</Template>
  <TotalTime>1823</TotalTime>
  <Words>1391</Words>
  <Application>Microsoft Office PowerPoint</Application>
  <PresentationFormat>On-screen Show (4:3)</PresentationFormat>
  <Paragraphs>114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Paper</vt:lpstr>
      <vt:lpstr>Dealing with the newly listed northern long eared bat</vt:lpstr>
      <vt:lpstr>Getting to know NLEB: Range</vt:lpstr>
      <vt:lpstr>Getting to know NLEB: Appearance</vt:lpstr>
      <vt:lpstr>Getting to know NLEB: Habitat</vt:lpstr>
      <vt:lpstr>Getting to know NLEB: KY status</vt:lpstr>
      <vt:lpstr>Slide 6</vt:lpstr>
      <vt:lpstr>Adding NLEB to the Endangered Species List</vt:lpstr>
      <vt:lpstr>Why the controversy? </vt:lpstr>
      <vt:lpstr>ROOSTING HABITAT: NLEB vs IB</vt:lpstr>
      <vt:lpstr>ROOSTING HABITAT CONT.</vt:lpstr>
      <vt:lpstr>BIGGEST CHANGES TO KYTC</vt:lpstr>
      <vt:lpstr>Adjusting to the new listing</vt:lpstr>
      <vt:lpstr>Three approaches to clearing projects for impacts to NLEB</vt:lpstr>
      <vt:lpstr>Conservati0n Strategy for Forest-Dwelling Bats</vt:lpstr>
      <vt:lpstr>Conservati0n Strategy for Forest-Dwelling Bats cont.</vt:lpstr>
      <vt:lpstr>Conservati0n Strategy for Forest-Dwelling Bats cont.</vt:lpstr>
      <vt:lpstr>Conservati0n Strategy for Forest-Dwelling Bats cont.</vt:lpstr>
      <vt:lpstr>Conservati0n Strategy for Forest-Dwelling Bats cont.</vt:lpstr>
      <vt:lpstr>FHWA Guidance</vt:lpstr>
      <vt:lpstr>FHWA Guidance cont.</vt:lpstr>
      <vt:lpstr>FHWA Guidance cont</vt:lpstr>
      <vt:lpstr>Threatened 4(d)</vt:lpstr>
      <vt:lpstr>Threatened 4(d) cont.</vt:lpstr>
      <vt:lpstr>How will NLEB listing affect KYTC longterm?</vt:lpstr>
      <vt:lpstr>Conclusion</vt:lpstr>
    </vt:vector>
  </TitlesOfParts>
  <Company>Commonwealth of 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the newly listed NLEB</dc:title>
  <dc:creator>%USERNAME%</dc:creator>
  <cp:lastModifiedBy>%USERNAME%</cp:lastModifiedBy>
  <cp:revision>62</cp:revision>
  <dcterms:created xsi:type="dcterms:W3CDTF">2015-07-21T13:22:04Z</dcterms:created>
  <dcterms:modified xsi:type="dcterms:W3CDTF">2015-09-02T18:50:07Z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